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62" r:id="rId2"/>
    <p:sldId id="260" r:id="rId3"/>
    <p:sldId id="261" r:id="rId4"/>
    <p:sldId id="257" r:id="rId5"/>
    <p:sldId id="258" r:id="rId6"/>
    <p:sldId id="25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10" autoAdjust="0"/>
    <p:restoredTop sz="82491" autoAdjust="0"/>
  </p:normalViewPr>
  <p:slideViewPr>
    <p:cSldViewPr snapToGrid="0">
      <p:cViewPr varScale="1">
        <p:scale>
          <a:sx n="55" d="100"/>
          <a:sy n="55" d="100"/>
        </p:scale>
        <p:origin x="92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DACF62-B04C-4029-ACC3-582F38251B02}" type="datetimeFigureOut">
              <a:rPr lang="en-GB" smtClean="0"/>
              <a:t>09/02/2021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CD38F9-374B-46C5-A7BD-688F795A5C79}" type="slidenum">
              <a:rPr lang="en-GB" smtClean="0"/>
              <a:t>‹#›</a:t>
            </a:fld>
            <a:endParaRPr lang="en-GB"/>
          </a:p>
        </p:txBody>
      </p:sp>
    </p:spTree>
    <p:extLst>
      <p:ext uri="{BB962C8B-B14F-4D97-AF65-F5344CB8AC3E}">
        <p14:creationId xmlns:p14="http://schemas.microsoft.com/office/powerpoint/2010/main" val="1733299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38F9-374B-46C5-A7BD-688F795A5C79}" type="slidenum">
              <a:rPr lang="en-GB" smtClean="0"/>
              <a:t>3</a:t>
            </a:fld>
            <a:endParaRPr lang="en-GB"/>
          </a:p>
        </p:txBody>
      </p:sp>
    </p:spTree>
    <p:extLst>
      <p:ext uri="{BB962C8B-B14F-4D97-AF65-F5344CB8AC3E}">
        <p14:creationId xmlns:p14="http://schemas.microsoft.com/office/powerpoint/2010/main" val="3056468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AB84E84-B5B3-4042-8FAF-D42D6732BCB7}" type="datetimeFigureOut">
              <a:rPr lang="en-GB" smtClean="0"/>
              <a:t>09/02/2021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3300462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AB84E84-B5B3-4042-8FAF-D42D6732BCB7}" type="datetimeFigureOut">
              <a:rPr lang="en-GB" smtClean="0"/>
              <a:t>09/02/2021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366332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AB84E84-B5B3-4042-8FAF-D42D6732BCB7}" type="datetimeFigureOut">
              <a:rPr lang="en-GB" smtClean="0"/>
              <a:t>09/02/2021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3531404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AB84E84-B5B3-4042-8FAF-D42D6732BCB7}" type="datetimeFigureOut">
              <a:rPr lang="en-GB" smtClean="0"/>
              <a:t>09/02/2021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2646215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AB84E84-B5B3-4042-8FAF-D42D6732BCB7}" type="datetimeFigureOut">
              <a:rPr lang="en-GB" smtClean="0"/>
              <a:t>09/02/2021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518363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AB84E84-B5B3-4042-8FAF-D42D6732BCB7}" type="datetimeFigureOut">
              <a:rPr lang="en-GB" smtClean="0"/>
              <a:t>09/02/2021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783813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B84E84-B5B3-4042-8FAF-D42D6732BCB7}" type="datetimeFigureOut">
              <a:rPr lang="en-GB" smtClean="0"/>
              <a:t>09/02/2021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1110776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AB84E84-B5B3-4042-8FAF-D42D6732BCB7}" type="datetimeFigureOut">
              <a:rPr lang="en-GB" smtClean="0"/>
              <a:t>09/02/2021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2501992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AB84E84-B5B3-4042-8FAF-D42D6732BCB7}" type="datetimeFigureOut">
              <a:rPr lang="en-GB" smtClean="0"/>
              <a:t>09/02/2021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3610806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AB84E84-B5B3-4042-8FAF-D42D6732BCB7}" type="datetimeFigureOut">
              <a:rPr lang="en-GB" smtClean="0"/>
              <a:t>09/02/2021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1201159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AB84E84-B5B3-4042-8FAF-D42D6732BCB7}" type="datetimeFigureOut">
              <a:rPr lang="en-GB" smtClean="0"/>
              <a:t>09/02/2021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3819410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B84E84-B5B3-4042-8FAF-D42D6732BCB7}" type="datetimeFigureOut">
              <a:rPr lang="en-GB" smtClean="0"/>
              <a:t>09/02/2021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E390ED-7ACD-4680-8304-54EB51C2989C}" type="slidenum">
              <a:rPr lang="en-GB" smtClean="0"/>
              <a:t>‹#›</a:t>
            </a:fld>
            <a:endParaRPr lang="en-GB"/>
          </a:p>
        </p:txBody>
      </p:sp>
      <p:sp>
        <p:nvSpPr>
          <p:cNvPr id="8" name="Rectangle 7">
            <a:extLst>
              <a:ext uri="{FF2B5EF4-FFF2-40B4-BE49-F238E27FC236}">
                <a16:creationId xmlns:a16="http://schemas.microsoft.com/office/drawing/2014/main" id="{261A01F0-2066-1C4C-BB01-E604F1B94ECE}"/>
              </a:ext>
            </a:extLst>
          </p:cNvPr>
          <p:cNvSpPr/>
          <p:nvPr userDrawn="1"/>
        </p:nvSpPr>
        <p:spPr>
          <a:xfrm>
            <a:off x="0" y="-16625"/>
            <a:ext cx="12192000" cy="60729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7" name="Rectangle 6">
            <a:extLst>
              <a:ext uri="{FF2B5EF4-FFF2-40B4-BE49-F238E27FC236}">
                <a16:creationId xmlns:a16="http://schemas.microsoft.com/office/drawing/2014/main" id="{2A2D2B5F-69CE-984B-A053-CD5C6EA3FB43}"/>
              </a:ext>
            </a:extLst>
          </p:cNvPr>
          <p:cNvSpPr/>
          <p:nvPr userDrawn="1"/>
        </p:nvSpPr>
        <p:spPr>
          <a:xfrm>
            <a:off x="8828115" y="-8773"/>
            <a:ext cx="2992583" cy="6072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Safer Internet Day 2021</a:t>
            </a:r>
          </a:p>
        </p:txBody>
      </p:sp>
    </p:spTree>
    <p:extLst>
      <p:ext uri="{BB962C8B-B14F-4D97-AF65-F5344CB8AC3E}">
        <p14:creationId xmlns:p14="http://schemas.microsoft.com/office/powerpoint/2010/main" val="638071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dorset.police.uk/help-advice-crime-prevention/youth/young-peopl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thinkuknow.co.uk/" TargetMode="External"/><Relationship Id="rId7" Type="http://schemas.openxmlformats.org/officeDocument/2006/relationships/hyperlink" Target="https://www.nspcc.org.uk/keeping-children-safe/online-safety"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www.childnet.com/parents-and-carers" TargetMode="External"/><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hyperlink" Target="https://www.saferinternet.org.uk/advice-centre/parents-and-carer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devon-cornwall.police.uk/youth/sexting/"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www.childline.org.uk/info-advice/bullying-abuse-safety/online-mobile-safety/sexting/"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devon-cornwall.police.uk/youth/sexting/" TargetMode="Externa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hyperlink" Target="https://www.internetmatters.org/issues/cyberbullying/" TargetMode="External"/><Relationship Id="rId5" Type="http://schemas.openxmlformats.org/officeDocument/2006/relationships/image" Target="../media/image8.jpeg"/><Relationship Id="rId4" Type="http://schemas.openxmlformats.org/officeDocument/2006/relationships/hyperlink" Target="https://www.bullying.co.uk/"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dorset.police.uk/covid-19-coronavirus/" TargetMode="External"/><Relationship Id="rId2" Type="http://schemas.openxmlformats.org/officeDocument/2006/relationships/hyperlink" Target="https://www.devon-cornwall.police.uk/advice/covid-19-coronavirus/covid-19-faq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10952" y="1579420"/>
            <a:ext cx="5080000" cy="4023360"/>
          </a:xfrm>
        </p:spPr>
        <p:txBody>
          <a:bodyPr>
            <a:normAutofit/>
          </a:bodyPr>
          <a:lstStyle/>
          <a:p>
            <a:pPr algn="l">
              <a:lnSpc>
                <a:spcPct val="140000"/>
              </a:lnSpc>
              <a:spcBef>
                <a:spcPts val="0"/>
              </a:spcBef>
            </a:pPr>
            <a:r>
              <a:rPr lang="en-GB" sz="1800" dirty="0"/>
              <a:t>On Tuesday, 9 February 2021, we will celebrate the 18th edition of Safer Internet Day with actions taking place right across the globe. </a:t>
            </a:r>
          </a:p>
          <a:p>
            <a:pPr algn="l">
              <a:lnSpc>
                <a:spcPct val="140000"/>
              </a:lnSpc>
              <a:spcBef>
                <a:spcPts val="0"/>
              </a:spcBef>
            </a:pPr>
            <a:endParaRPr lang="en-GB" sz="1800" dirty="0"/>
          </a:p>
          <a:p>
            <a:pPr algn="l">
              <a:lnSpc>
                <a:spcPct val="140000"/>
              </a:lnSpc>
              <a:spcBef>
                <a:spcPts val="0"/>
              </a:spcBef>
            </a:pPr>
            <a:r>
              <a:rPr lang="en-GB" sz="1800" dirty="0"/>
              <a:t>To support this day</a:t>
            </a:r>
            <a:r>
              <a:rPr lang="en-GB" sz="1800"/>
              <a:t>, Dorset </a:t>
            </a:r>
            <a:r>
              <a:rPr lang="en-GB" sz="1800" dirty="0"/>
              <a:t>Police has created these short information slides to offer you advice and information to help stay safe online. </a:t>
            </a:r>
          </a:p>
        </p:txBody>
      </p:sp>
      <p:pic>
        <p:nvPicPr>
          <p:cNvPr id="1026" name="Picture 2" descr="Safer Internet Day (@safeinternetday) | Twitter">
            <a:extLst>
              <a:ext uri="{FF2B5EF4-FFF2-40B4-BE49-F238E27FC236}">
                <a16:creationId xmlns:a16="http://schemas.microsoft.com/office/drawing/2014/main" id="{8D4B87F8-9424-CF48-AD85-67767E4156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55" t="22023" r="5374" b="25029"/>
          <a:stretch/>
        </p:blipFill>
        <p:spPr bwMode="auto">
          <a:xfrm>
            <a:off x="6016179" y="1762298"/>
            <a:ext cx="5364869" cy="3171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927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75864"/>
            <a:ext cx="10515600" cy="3506272"/>
          </a:xfrm>
        </p:spPr>
        <p:txBody>
          <a:bodyPr>
            <a:noAutofit/>
          </a:bodyPr>
          <a:lstStyle/>
          <a:p>
            <a:pPr marL="0" indent="0">
              <a:lnSpc>
                <a:spcPct val="120000"/>
              </a:lnSpc>
              <a:spcBef>
                <a:spcPts val="0"/>
              </a:spcBef>
              <a:buNone/>
            </a:pPr>
            <a:r>
              <a:rPr lang="en-GB" sz="1800" dirty="0">
                <a:cs typeface="Arial" panose="020B0604020202020204" pitchFamily="34" charset="0"/>
              </a:rPr>
              <a:t>COVID-19 has changed the ‘norm’ for everyone. With much of our lives now online, it is important to protect ourselves from the different risks that come from spending more of our time in a digital environment. </a:t>
            </a:r>
          </a:p>
          <a:p>
            <a:pPr marL="0" indent="0">
              <a:lnSpc>
                <a:spcPct val="120000"/>
              </a:lnSpc>
              <a:spcBef>
                <a:spcPts val="0"/>
              </a:spcBef>
              <a:buNone/>
            </a:pPr>
            <a:r>
              <a:rPr lang="en-GB" sz="1800" dirty="0">
                <a:cs typeface="Arial" panose="020B0604020202020204" pitchFamily="34" charset="0"/>
              </a:rPr>
              <a:t>Luckily, online programmes have given opportunities for education to continue throughout COVID, but this also means that you are more vulnerable to online risks than before. </a:t>
            </a:r>
          </a:p>
          <a:p>
            <a:pPr marL="0" indent="0">
              <a:lnSpc>
                <a:spcPct val="120000"/>
              </a:lnSpc>
              <a:spcBef>
                <a:spcPts val="0"/>
              </a:spcBef>
              <a:buNone/>
            </a:pPr>
            <a:endParaRPr lang="en-GB" sz="1800" dirty="0">
              <a:cs typeface="Arial" panose="020B0604020202020204" pitchFamily="34" charset="0"/>
            </a:endParaRPr>
          </a:p>
          <a:p>
            <a:pPr marL="0" indent="0">
              <a:lnSpc>
                <a:spcPct val="120000"/>
              </a:lnSpc>
              <a:spcBef>
                <a:spcPts val="0"/>
              </a:spcBef>
              <a:buNone/>
            </a:pPr>
            <a:r>
              <a:rPr lang="en-GB" sz="1800" dirty="0">
                <a:cs typeface="Arial" panose="020B0604020202020204" pitchFamily="34" charset="0"/>
              </a:rPr>
              <a:t>It is so important, if you are worried about something, or see or experience something online that concerns you, speak to someone you trust as soon as possible. Don’t suffer in silence.</a:t>
            </a:r>
          </a:p>
          <a:p>
            <a:pPr marL="0" indent="0">
              <a:lnSpc>
                <a:spcPct val="120000"/>
              </a:lnSpc>
              <a:spcBef>
                <a:spcPts val="0"/>
              </a:spcBef>
              <a:buNone/>
            </a:pPr>
            <a:endParaRPr lang="en-GB" sz="1800" dirty="0">
              <a:cs typeface="Arial" panose="020B0604020202020204" pitchFamily="34" charset="0"/>
            </a:endParaRPr>
          </a:p>
          <a:p>
            <a:pPr marL="0" indent="0">
              <a:lnSpc>
                <a:spcPct val="120000"/>
              </a:lnSpc>
              <a:spcBef>
                <a:spcPts val="0"/>
              </a:spcBef>
              <a:buNone/>
            </a:pPr>
            <a:r>
              <a:rPr lang="en-GB" sz="1800" dirty="0">
                <a:cs typeface="Arial" panose="020B0604020202020204" pitchFamily="34" charset="0"/>
              </a:rPr>
              <a:t>There are lots of information and advice available on our website for you. </a:t>
            </a:r>
          </a:p>
        </p:txBody>
      </p:sp>
      <p:sp>
        <p:nvSpPr>
          <p:cNvPr id="2" name="TextBox 1">
            <a:extLst>
              <a:ext uri="{FF2B5EF4-FFF2-40B4-BE49-F238E27FC236}">
                <a16:creationId xmlns:a16="http://schemas.microsoft.com/office/drawing/2014/main" id="{5D180DEF-F96B-784F-986A-7C618497164D}"/>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Young People</a:t>
            </a:r>
          </a:p>
        </p:txBody>
      </p:sp>
      <p:sp>
        <p:nvSpPr>
          <p:cNvPr id="4" name="Rounded Rectangle 3">
            <a:hlinkClick r:id="rId2"/>
            <a:extLst>
              <a:ext uri="{FF2B5EF4-FFF2-40B4-BE49-F238E27FC236}">
                <a16:creationId xmlns:a16="http://schemas.microsoft.com/office/drawing/2014/main" id="{ADC88F32-495F-0A47-8757-279AE28D927B}"/>
              </a:ext>
            </a:extLst>
          </p:cNvPr>
          <p:cNvSpPr/>
          <p:nvPr/>
        </p:nvSpPr>
        <p:spPr>
          <a:xfrm>
            <a:off x="8794865" y="5718452"/>
            <a:ext cx="2402379" cy="476246"/>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hlinkClick r:id="rId2"/>
              </a:rPr>
              <a:t>More information</a:t>
            </a:r>
            <a:endParaRPr lang="en-US" b="1" dirty="0"/>
          </a:p>
        </p:txBody>
      </p:sp>
    </p:spTree>
    <p:extLst>
      <p:ext uri="{BB962C8B-B14F-4D97-AF65-F5344CB8AC3E}">
        <p14:creationId xmlns:p14="http://schemas.microsoft.com/office/powerpoint/2010/main" val="2756634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2154" y="1051034"/>
            <a:ext cx="5322566" cy="5171090"/>
          </a:xfrm>
        </p:spPr>
        <p:txBody>
          <a:bodyPr>
            <a:noAutofit/>
          </a:bodyPr>
          <a:lstStyle/>
          <a:p>
            <a:pPr marL="0" indent="0">
              <a:lnSpc>
                <a:spcPct val="120000"/>
              </a:lnSpc>
              <a:buNone/>
            </a:pPr>
            <a:r>
              <a:rPr lang="en-GB" sz="1600" dirty="0">
                <a:cs typeface="Arial" panose="020B0604020202020204" pitchFamily="34" charset="0"/>
              </a:rPr>
              <a:t>Online programmes have given opportunities for education to continue throughout COVID, but this also means that young people are more vulnerable to online risks than before. </a:t>
            </a:r>
          </a:p>
          <a:p>
            <a:pPr marL="0" indent="0">
              <a:lnSpc>
                <a:spcPct val="120000"/>
              </a:lnSpc>
              <a:buNone/>
            </a:pPr>
            <a:r>
              <a:rPr lang="en-GB" sz="1600" dirty="0">
                <a:cs typeface="Arial" panose="020B0604020202020204" pitchFamily="34" charset="0"/>
              </a:rPr>
              <a:t>It is important to have regular conversations about staying safe online and to encourage young people to speak to you if they come across something worrying.</a:t>
            </a:r>
          </a:p>
          <a:p>
            <a:pPr marL="0" indent="0">
              <a:lnSpc>
                <a:spcPct val="120000"/>
              </a:lnSpc>
              <a:buNone/>
            </a:pPr>
            <a:r>
              <a:rPr lang="en-GB" sz="1600" dirty="0">
                <a:cs typeface="Arial" panose="020B0604020202020204" pitchFamily="34" charset="0"/>
              </a:rPr>
              <a:t>These resources provide guidance and support for parents and carers on how to talk to your child about a range of online safety issues, as well as set up home filtering and age-appropriate parental controls on digital devices:</a:t>
            </a:r>
          </a:p>
          <a:p>
            <a:pPr marL="0" indent="0">
              <a:lnSpc>
                <a:spcPct val="120000"/>
              </a:lnSpc>
              <a:buNone/>
            </a:pPr>
            <a:endParaRPr lang="en-GB" sz="1000" dirty="0">
              <a:cs typeface="Arial" panose="020B0604020202020204" pitchFamily="34" charset="0"/>
            </a:endParaRPr>
          </a:p>
          <a:p>
            <a:pPr marL="0" indent="0">
              <a:lnSpc>
                <a:spcPct val="120000"/>
              </a:lnSpc>
              <a:buNone/>
            </a:pPr>
            <a:endParaRPr lang="en-GB" sz="1000" dirty="0">
              <a:cs typeface="Arial" panose="020B0604020202020204" pitchFamily="34" charset="0"/>
            </a:endParaRPr>
          </a:p>
          <a:p>
            <a:pPr marL="0" indent="0">
              <a:lnSpc>
                <a:spcPct val="120000"/>
              </a:lnSpc>
              <a:buNone/>
            </a:pPr>
            <a:endParaRPr lang="en-GB" sz="1000" dirty="0">
              <a:cs typeface="Arial" panose="020B0604020202020204" pitchFamily="34" charset="0"/>
            </a:endParaRPr>
          </a:p>
        </p:txBody>
      </p:sp>
      <p:sp>
        <p:nvSpPr>
          <p:cNvPr id="4" name="TextBox 3">
            <a:extLst>
              <a:ext uri="{FF2B5EF4-FFF2-40B4-BE49-F238E27FC236}">
                <a16:creationId xmlns:a16="http://schemas.microsoft.com/office/drawing/2014/main" id="{A7B20D7B-10B0-E547-8E57-B27775B95C5C}"/>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Parents</a:t>
            </a:r>
          </a:p>
        </p:txBody>
      </p:sp>
      <p:grpSp>
        <p:nvGrpSpPr>
          <p:cNvPr id="6" name="Group 5"/>
          <p:cNvGrpSpPr/>
          <p:nvPr/>
        </p:nvGrpSpPr>
        <p:grpSpPr>
          <a:xfrm>
            <a:off x="6606538" y="974179"/>
            <a:ext cx="2527069" cy="1429789"/>
            <a:chOff x="6606538" y="974179"/>
            <a:chExt cx="2527069" cy="1429789"/>
          </a:xfrm>
        </p:grpSpPr>
        <p:sp>
          <p:nvSpPr>
            <p:cNvPr id="2" name="Rectangle 1">
              <a:hlinkClick r:id="rId3"/>
              <a:extLst>
                <a:ext uri="{FF2B5EF4-FFF2-40B4-BE49-F238E27FC236}">
                  <a16:creationId xmlns:a16="http://schemas.microsoft.com/office/drawing/2014/main" id="{7631A866-2EBC-D447-AE35-160D0EC6E68B}"/>
                </a:ext>
              </a:extLst>
            </p:cNvPr>
            <p:cNvSpPr/>
            <p:nvPr/>
          </p:nvSpPr>
          <p:spPr>
            <a:xfrm>
              <a:off x="6606538" y="974179"/>
              <a:ext cx="2527069" cy="1429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descr="ThinkUKnow - Wikipedia">
              <a:extLst>
                <a:ext uri="{FF2B5EF4-FFF2-40B4-BE49-F238E27FC236}">
                  <a16:creationId xmlns:a16="http://schemas.microsoft.com/office/drawing/2014/main" id="{12B09B52-B7DA-E84F-B5B6-73EB6FCDDF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0813" y="1086819"/>
              <a:ext cx="1460962" cy="1157627"/>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8">
            <a:extLst>
              <a:ext uri="{FF2B5EF4-FFF2-40B4-BE49-F238E27FC236}">
                <a16:creationId xmlns:a16="http://schemas.microsoft.com/office/drawing/2014/main" id="{F56A5353-EC9B-0441-91DD-EB25ADEDE1DF}"/>
              </a:ext>
            </a:extLst>
          </p:cNvPr>
          <p:cNvSpPr txBox="1"/>
          <p:nvPr/>
        </p:nvSpPr>
        <p:spPr>
          <a:xfrm>
            <a:off x="6606538" y="2530996"/>
            <a:ext cx="2527069" cy="830997"/>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hlinkClick r:id="rId3"/>
              </a:rPr>
              <a:t>Provides resources for parents/carers and children of all ages to help keep children safe online</a:t>
            </a:r>
            <a:endParaRPr lang="en-US" sz="1200" dirty="0"/>
          </a:p>
        </p:txBody>
      </p:sp>
      <p:grpSp>
        <p:nvGrpSpPr>
          <p:cNvPr id="10" name="Group 9"/>
          <p:cNvGrpSpPr/>
          <p:nvPr/>
        </p:nvGrpSpPr>
        <p:grpSpPr>
          <a:xfrm>
            <a:off x="9394766" y="974179"/>
            <a:ext cx="2527069" cy="1429789"/>
            <a:chOff x="9394766" y="974179"/>
            <a:chExt cx="2527069" cy="1429789"/>
          </a:xfrm>
        </p:grpSpPr>
        <p:sp>
          <p:nvSpPr>
            <p:cNvPr id="5" name="Rectangle 4">
              <a:hlinkClick r:id="rId5"/>
              <a:extLst>
                <a:ext uri="{FF2B5EF4-FFF2-40B4-BE49-F238E27FC236}">
                  <a16:creationId xmlns:a16="http://schemas.microsoft.com/office/drawing/2014/main" id="{926D9DA0-B721-AA49-B822-954F315CD411}"/>
                </a:ext>
              </a:extLst>
            </p:cNvPr>
            <p:cNvSpPr/>
            <p:nvPr/>
          </p:nvSpPr>
          <p:spPr>
            <a:xfrm>
              <a:off x="9394766" y="974179"/>
              <a:ext cx="2527069" cy="1429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A09B4FE-323C-C444-8B5E-46D27BEE9500}"/>
                </a:ext>
              </a:extLst>
            </p:cNvPr>
            <p:cNvPicPr>
              <a:picLocks noChangeAspect="1"/>
            </p:cNvPicPr>
            <p:nvPr/>
          </p:nvPicPr>
          <p:blipFill>
            <a:blip r:embed="rId6"/>
            <a:stretch>
              <a:fillRect/>
            </a:stretch>
          </p:blipFill>
          <p:spPr>
            <a:xfrm>
              <a:off x="9568156" y="1375856"/>
              <a:ext cx="2191578" cy="600727"/>
            </a:xfrm>
            <a:prstGeom prst="rect">
              <a:avLst/>
            </a:prstGeom>
          </p:spPr>
        </p:pic>
      </p:grpSp>
      <p:sp>
        <p:nvSpPr>
          <p:cNvPr id="12" name="TextBox 11">
            <a:extLst>
              <a:ext uri="{FF2B5EF4-FFF2-40B4-BE49-F238E27FC236}">
                <a16:creationId xmlns:a16="http://schemas.microsoft.com/office/drawing/2014/main" id="{1725F0E1-FB85-8D45-9682-B89F6CE79000}"/>
              </a:ext>
            </a:extLst>
          </p:cNvPr>
          <p:cNvSpPr txBox="1"/>
          <p:nvPr/>
        </p:nvSpPr>
        <p:spPr>
          <a:xfrm>
            <a:off x="9406055" y="2530996"/>
            <a:ext cx="2458283" cy="1015663"/>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hlinkClick r:id="rId5"/>
              </a:rPr>
              <a:t>Childnet has developed guidance for parents and carers to begin a conversation about online safety, as well as guidance on keeping under-fives safe online</a:t>
            </a:r>
            <a:r>
              <a:rPr lang="en-US" sz="1200" dirty="0">
                <a:latin typeface="Arial" panose="020B0604020202020204" pitchFamily="34" charset="0"/>
                <a:cs typeface="Arial" panose="020B0604020202020204" pitchFamily="34" charset="0"/>
                <a:hlinkClick r:id="rId5"/>
              </a:rPr>
              <a:t>.</a:t>
            </a:r>
            <a:endParaRPr lang="en-GB" sz="1200" dirty="0">
              <a:latin typeface="Arial" panose="020B0604020202020204" pitchFamily="34" charset="0"/>
              <a:cs typeface="Arial" panose="020B0604020202020204" pitchFamily="34" charset="0"/>
            </a:endParaRPr>
          </a:p>
        </p:txBody>
      </p:sp>
      <p:grpSp>
        <p:nvGrpSpPr>
          <p:cNvPr id="15" name="Group 14"/>
          <p:cNvGrpSpPr/>
          <p:nvPr/>
        </p:nvGrpSpPr>
        <p:grpSpPr>
          <a:xfrm>
            <a:off x="6606538" y="3790604"/>
            <a:ext cx="2527069" cy="1429789"/>
            <a:chOff x="6606538" y="3790604"/>
            <a:chExt cx="2527069" cy="1429789"/>
          </a:xfrm>
        </p:grpSpPr>
        <p:sp>
          <p:nvSpPr>
            <p:cNvPr id="8" name="Rectangle 7">
              <a:hlinkClick r:id="rId7"/>
              <a:extLst>
                <a:ext uri="{FF2B5EF4-FFF2-40B4-BE49-F238E27FC236}">
                  <a16:creationId xmlns:a16="http://schemas.microsoft.com/office/drawing/2014/main" id="{49B4B202-90B5-A34A-A63D-72A095984AAF}"/>
                </a:ext>
              </a:extLst>
            </p:cNvPr>
            <p:cNvSpPr/>
            <p:nvPr/>
          </p:nvSpPr>
          <p:spPr>
            <a:xfrm>
              <a:off x="6606538" y="3790604"/>
              <a:ext cx="2527069" cy="1429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8" name="Picture 6" descr="Press office | NSPCC">
              <a:extLst>
                <a:ext uri="{FF2B5EF4-FFF2-40B4-BE49-F238E27FC236}">
                  <a16:creationId xmlns:a16="http://schemas.microsoft.com/office/drawing/2014/main" id="{E755A21B-9C64-C142-B10F-2950BC6A825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18511" y="4241618"/>
              <a:ext cx="2111043" cy="518140"/>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extBox 12">
            <a:extLst>
              <a:ext uri="{FF2B5EF4-FFF2-40B4-BE49-F238E27FC236}">
                <a16:creationId xmlns:a16="http://schemas.microsoft.com/office/drawing/2014/main" id="{E189EFFD-A38C-1A47-A704-1A28EFA726CD}"/>
              </a:ext>
            </a:extLst>
          </p:cNvPr>
          <p:cNvSpPr txBox="1"/>
          <p:nvPr/>
        </p:nvSpPr>
        <p:spPr>
          <a:xfrm>
            <a:off x="6606538" y="5347421"/>
            <a:ext cx="2527068" cy="120032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hlinkClick r:id="rId7"/>
              </a:rPr>
              <a:t>National Society for the Prevention of Cruelty to Children (NSPCC) has guidance for parents and carers to help keep children safe online</a:t>
            </a:r>
            <a:endParaRPr lang="en-GB" sz="1200" dirty="0">
              <a:latin typeface="Arial" panose="020B0604020202020204" pitchFamily="34" charset="0"/>
              <a:cs typeface="Arial" panose="020B0604020202020204" pitchFamily="34" charset="0"/>
            </a:endParaRPr>
          </a:p>
          <a:p>
            <a:endParaRPr lang="en-US" sz="1200" dirty="0"/>
          </a:p>
        </p:txBody>
      </p:sp>
      <p:grpSp>
        <p:nvGrpSpPr>
          <p:cNvPr id="16" name="Group 15"/>
          <p:cNvGrpSpPr/>
          <p:nvPr/>
        </p:nvGrpSpPr>
        <p:grpSpPr>
          <a:xfrm>
            <a:off x="9337267" y="3790604"/>
            <a:ext cx="2527069" cy="1429789"/>
            <a:chOff x="9337267" y="3790604"/>
            <a:chExt cx="2527069" cy="1429789"/>
          </a:xfrm>
        </p:grpSpPr>
        <p:sp>
          <p:nvSpPr>
            <p:cNvPr id="7" name="Rectangle 6">
              <a:hlinkClick r:id="rId9"/>
              <a:extLst>
                <a:ext uri="{FF2B5EF4-FFF2-40B4-BE49-F238E27FC236}">
                  <a16:creationId xmlns:a16="http://schemas.microsoft.com/office/drawing/2014/main" id="{552F0AEB-19CE-394C-B811-5DF713D5181F}"/>
                </a:ext>
              </a:extLst>
            </p:cNvPr>
            <p:cNvSpPr/>
            <p:nvPr/>
          </p:nvSpPr>
          <p:spPr>
            <a:xfrm>
              <a:off x="9337267" y="3790604"/>
              <a:ext cx="2527069" cy="1429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80" name="Picture 8" descr="UK Safer Internet Centre Logo Vector (.AI) Free Download">
              <a:extLst>
                <a:ext uri="{FF2B5EF4-FFF2-40B4-BE49-F238E27FC236}">
                  <a16:creationId xmlns:a16="http://schemas.microsoft.com/office/drawing/2014/main" id="{E15FAF98-5D30-E041-849C-AC84E8A0714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26251" y="4051054"/>
              <a:ext cx="1976930" cy="883029"/>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Box 13">
            <a:extLst>
              <a:ext uri="{FF2B5EF4-FFF2-40B4-BE49-F238E27FC236}">
                <a16:creationId xmlns:a16="http://schemas.microsoft.com/office/drawing/2014/main" id="{08A0BFF4-89BA-B54D-BCEA-5037342EE21D}"/>
              </a:ext>
            </a:extLst>
          </p:cNvPr>
          <p:cNvSpPr txBox="1"/>
          <p:nvPr/>
        </p:nvSpPr>
        <p:spPr>
          <a:xfrm>
            <a:off x="9337267" y="5347421"/>
            <a:ext cx="2527069" cy="120032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hlinkClick r:id="rId9"/>
              </a:rPr>
              <a:t>UK Safer Internet Centre provides tips and advice for parents and carers to keep children safe online - you can also report any harmful content found online through the UK Safer Internet Centre</a:t>
            </a:r>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7207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66345"/>
            <a:ext cx="5257800" cy="919655"/>
          </a:xfrm>
        </p:spPr>
        <p:txBody>
          <a:bodyPr>
            <a:noAutofit/>
          </a:bodyPr>
          <a:lstStyle/>
          <a:p>
            <a:pPr marL="0" indent="0">
              <a:lnSpc>
                <a:spcPct val="120000"/>
              </a:lnSpc>
              <a:spcBef>
                <a:spcPts val="0"/>
              </a:spcBef>
              <a:buNone/>
            </a:pPr>
            <a:r>
              <a:rPr lang="en-GB" sz="1600" b="1" dirty="0">
                <a:solidFill>
                  <a:srgbClr val="00B0F0"/>
                </a:solidFill>
                <a:cs typeface="Arial" panose="020B0604020202020204" pitchFamily="34" charset="0"/>
              </a:rPr>
              <a:t>What is sexting?</a:t>
            </a:r>
          </a:p>
          <a:p>
            <a:pPr marL="0" indent="0">
              <a:lnSpc>
                <a:spcPct val="120000"/>
              </a:lnSpc>
              <a:spcBef>
                <a:spcPts val="0"/>
              </a:spcBef>
              <a:buNone/>
            </a:pPr>
            <a:r>
              <a:rPr lang="en-GB" sz="1600" dirty="0">
                <a:cs typeface="Arial" panose="020B0604020202020204" pitchFamily="34" charset="0"/>
              </a:rPr>
              <a:t>Sexting is when you use your phone to send sexy pictures or videos. </a:t>
            </a:r>
          </a:p>
          <a:p>
            <a:pPr marL="0" indent="0">
              <a:lnSpc>
                <a:spcPct val="120000"/>
              </a:lnSpc>
              <a:spcBef>
                <a:spcPts val="0"/>
              </a:spcBef>
              <a:buNone/>
            </a:pPr>
            <a:endParaRPr lang="en-GB" sz="1600" dirty="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10022840" y="841693"/>
            <a:ext cx="1828800" cy="900833"/>
          </a:xfrm>
          <a:prstGeom prst="rect">
            <a:avLst/>
          </a:prstGeom>
        </p:spPr>
      </p:pic>
      <p:sp>
        <p:nvSpPr>
          <p:cNvPr id="5" name="TextBox 4">
            <a:extLst>
              <a:ext uri="{FF2B5EF4-FFF2-40B4-BE49-F238E27FC236}">
                <a16:creationId xmlns:a16="http://schemas.microsoft.com/office/drawing/2014/main" id="{EAE53F43-4BA6-4942-8744-E4DB5FD00002}"/>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Sexting</a:t>
            </a:r>
          </a:p>
        </p:txBody>
      </p:sp>
      <p:sp>
        <p:nvSpPr>
          <p:cNvPr id="8" name="Rounded Rectangle 7">
            <a:hlinkClick r:id="rId3"/>
            <a:extLst>
              <a:ext uri="{FF2B5EF4-FFF2-40B4-BE49-F238E27FC236}">
                <a16:creationId xmlns:a16="http://schemas.microsoft.com/office/drawing/2014/main" id="{644E03FF-EAD9-584F-BE8F-AD38B0E70CC5}"/>
              </a:ext>
            </a:extLst>
          </p:cNvPr>
          <p:cNvSpPr/>
          <p:nvPr/>
        </p:nvSpPr>
        <p:spPr>
          <a:xfrm>
            <a:off x="9652461" y="6208763"/>
            <a:ext cx="2402379" cy="476246"/>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hlinkClick r:id="rId4"/>
              </a:rPr>
              <a:t>More information</a:t>
            </a:r>
            <a:endParaRPr lang="en-US" b="1" dirty="0"/>
          </a:p>
        </p:txBody>
      </p:sp>
      <p:sp>
        <p:nvSpPr>
          <p:cNvPr id="9" name="TextBox 8">
            <a:extLst>
              <a:ext uri="{FF2B5EF4-FFF2-40B4-BE49-F238E27FC236}">
                <a16:creationId xmlns:a16="http://schemas.microsoft.com/office/drawing/2014/main" id="{8D30B53C-0969-C049-A995-AA4352F9DFE5}"/>
              </a:ext>
            </a:extLst>
          </p:cNvPr>
          <p:cNvSpPr txBox="1"/>
          <p:nvPr/>
        </p:nvSpPr>
        <p:spPr>
          <a:xfrm>
            <a:off x="6096000" y="2142201"/>
            <a:ext cx="5558444" cy="4210383"/>
          </a:xfrm>
          <a:prstGeom prst="rect">
            <a:avLst/>
          </a:prstGeom>
          <a:noFill/>
        </p:spPr>
        <p:txBody>
          <a:bodyPr wrap="square" rtlCol="0">
            <a:spAutoFit/>
          </a:bodyPr>
          <a:lstStyle/>
          <a:p>
            <a:pPr>
              <a:lnSpc>
                <a:spcPct val="120000"/>
              </a:lnSpc>
            </a:pPr>
            <a:r>
              <a:rPr lang="en-GB" sz="1600" b="1" dirty="0">
                <a:solidFill>
                  <a:srgbClr val="00B0F0"/>
                </a:solidFill>
                <a:cs typeface="Arial" panose="020B0604020202020204" pitchFamily="34" charset="0"/>
              </a:rPr>
              <a:t>What do I do if I have sent or received a picture?</a:t>
            </a:r>
          </a:p>
          <a:p>
            <a:pPr>
              <a:lnSpc>
                <a:spcPct val="120000"/>
              </a:lnSpc>
            </a:pPr>
            <a:r>
              <a:rPr lang="en-GB" sz="1600" dirty="0">
                <a:solidFill>
                  <a:srgbClr val="00B0F0"/>
                </a:solidFill>
                <a:cs typeface="Arial" panose="020B0604020202020204" pitchFamily="34" charset="0"/>
              </a:rPr>
              <a:t>Sent a picture: </a:t>
            </a:r>
            <a:r>
              <a:rPr lang="en-GB" sz="1600" dirty="0">
                <a:cs typeface="Arial" panose="020B0604020202020204" pitchFamily="34" charset="0"/>
              </a:rPr>
              <a:t>Don’t panic! If you have sent a picture and it gets out of hand, talk to an adult you trust. It is OK to ask for help. Ask the other person to delete it if you can. You can also contact the Internet Watch Foundation or YOTI to get the image deleted. </a:t>
            </a:r>
          </a:p>
          <a:p>
            <a:pPr>
              <a:lnSpc>
                <a:spcPct val="120000"/>
              </a:lnSpc>
            </a:pPr>
            <a:endParaRPr lang="en-GB" sz="1600" dirty="0">
              <a:solidFill>
                <a:srgbClr val="00B0F0"/>
              </a:solidFill>
              <a:cs typeface="Arial" panose="020B0604020202020204" pitchFamily="34" charset="0"/>
            </a:endParaRPr>
          </a:p>
          <a:p>
            <a:pPr>
              <a:lnSpc>
                <a:spcPct val="120000"/>
              </a:lnSpc>
            </a:pPr>
            <a:r>
              <a:rPr lang="en-GB" sz="1600" dirty="0">
                <a:solidFill>
                  <a:srgbClr val="00B0F0"/>
                </a:solidFill>
                <a:cs typeface="Arial" panose="020B0604020202020204" pitchFamily="34" charset="0"/>
              </a:rPr>
              <a:t>Received a picture: </a:t>
            </a:r>
            <a:r>
              <a:rPr lang="en-GB" sz="1600" dirty="0">
                <a:cs typeface="Arial" panose="020B0604020202020204" pitchFamily="34" charset="0"/>
              </a:rPr>
              <a:t>Don’t send or show it to anybody and delete it straight away.</a:t>
            </a:r>
          </a:p>
          <a:p>
            <a:pPr>
              <a:lnSpc>
                <a:spcPct val="120000"/>
              </a:lnSpc>
            </a:pPr>
            <a:endParaRPr lang="en-GB" sz="1600" dirty="0">
              <a:cs typeface="Arial" panose="020B0604020202020204" pitchFamily="34" charset="0"/>
            </a:endParaRPr>
          </a:p>
          <a:p>
            <a:pPr>
              <a:lnSpc>
                <a:spcPct val="120000"/>
              </a:lnSpc>
            </a:pPr>
            <a:r>
              <a:rPr lang="en-GB" sz="1600" dirty="0">
                <a:cs typeface="Arial" panose="020B0604020202020204" pitchFamily="34" charset="0"/>
              </a:rPr>
              <a:t>Remember - it's </a:t>
            </a:r>
            <a:r>
              <a:rPr lang="en-GB" sz="1600" b="1" dirty="0">
                <a:cs typeface="Arial" panose="020B0604020202020204" pitchFamily="34" charset="0"/>
              </a:rPr>
              <a:t>NEVER</a:t>
            </a:r>
            <a:r>
              <a:rPr lang="en-GB" sz="1600" dirty="0">
                <a:cs typeface="Arial" panose="020B0604020202020204" pitchFamily="34" charset="0"/>
              </a:rPr>
              <a:t> okay to share or post someone else's private photos or texts, even if you're in a fight or you don't like them. This is a cruel form of bullying and sexual harassment, and it can really hurt people.</a:t>
            </a:r>
          </a:p>
          <a:p>
            <a:endParaRPr lang="en-US" dirty="0"/>
          </a:p>
        </p:txBody>
      </p:sp>
      <p:sp>
        <p:nvSpPr>
          <p:cNvPr id="2" name="Rectangle 1"/>
          <p:cNvSpPr/>
          <p:nvPr/>
        </p:nvSpPr>
        <p:spPr>
          <a:xfrm>
            <a:off x="838200" y="2319939"/>
            <a:ext cx="5067300" cy="3046988"/>
          </a:xfrm>
          <a:prstGeom prst="rect">
            <a:avLst/>
          </a:prstGeom>
        </p:spPr>
        <p:txBody>
          <a:bodyPr wrap="square">
            <a:spAutoFit/>
          </a:bodyPr>
          <a:lstStyle/>
          <a:p>
            <a:pPr lvl="0">
              <a:lnSpc>
                <a:spcPct val="120000"/>
              </a:lnSpc>
            </a:pPr>
            <a:r>
              <a:rPr lang="en-GB" sz="1600" dirty="0">
                <a:solidFill>
                  <a:prstClr val="black"/>
                </a:solidFill>
                <a:cs typeface="Arial" panose="020B0604020202020204" pitchFamily="34" charset="0"/>
              </a:rPr>
              <a:t>You might think that sexting is just a harmless way to flirt or show your partner that you’re into them, but once you hit send on that message you lose control. There is no way to get your pictures and messages back. Maybe the person you sent it to will delete it, but what if they don’t?</a:t>
            </a:r>
          </a:p>
          <a:p>
            <a:pPr lvl="0">
              <a:lnSpc>
                <a:spcPct val="120000"/>
              </a:lnSpc>
            </a:pPr>
            <a:endParaRPr lang="en-GB" sz="1600" dirty="0">
              <a:solidFill>
                <a:prstClr val="black"/>
              </a:solidFill>
              <a:cs typeface="Arial" panose="020B0604020202020204" pitchFamily="34" charset="0"/>
            </a:endParaRPr>
          </a:p>
          <a:p>
            <a:pPr lvl="0">
              <a:lnSpc>
                <a:spcPct val="120000"/>
              </a:lnSpc>
            </a:pPr>
            <a:r>
              <a:rPr lang="en-GB" sz="1600" b="1" dirty="0">
                <a:solidFill>
                  <a:srgbClr val="00B0F0"/>
                </a:solidFill>
                <a:cs typeface="Arial" panose="020B0604020202020204" pitchFamily="34" charset="0"/>
              </a:rPr>
              <a:t>Is sexting illegal?</a:t>
            </a:r>
          </a:p>
          <a:p>
            <a:pPr lvl="0">
              <a:lnSpc>
                <a:spcPct val="120000"/>
              </a:lnSpc>
            </a:pPr>
            <a:r>
              <a:rPr lang="en-GB" sz="1600" dirty="0">
                <a:solidFill>
                  <a:prstClr val="black"/>
                </a:solidFill>
                <a:cs typeface="Arial" panose="020B0604020202020204" pitchFamily="34" charset="0"/>
              </a:rPr>
              <a:t>Sending, owning, or taking naked or sexual pictures of someone under 18 (called a minor) is illegal, even if you both said it was ok.</a:t>
            </a:r>
          </a:p>
        </p:txBody>
      </p:sp>
    </p:spTree>
    <p:extLst>
      <p:ext uri="{BB962C8B-B14F-4D97-AF65-F5344CB8AC3E}">
        <p14:creationId xmlns:p14="http://schemas.microsoft.com/office/powerpoint/2010/main" val="1900450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644" y="1203063"/>
            <a:ext cx="6633556" cy="5155726"/>
          </a:xfrm>
        </p:spPr>
        <p:txBody>
          <a:bodyPr>
            <a:normAutofit/>
          </a:bodyPr>
          <a:lstStyle/>
          <a:p>
            <a:pPr marL="0" indent="0">
              <a:lnSpc>
                <a:spcPct val="120000"/>
              </a:lnSpc>
              <a:buNone/>
            </a:pPr>
            <a:r>
              <a:rPr lang="en-GB" sz="1600" b="1" dirty="0">
                <a:solidFill>
                  <a:srgbClr val="002060"/>
                </a:solidFill>
                <a:cs typeface="Arial" panose="020B0604020202020204" pitchFamily="34" charset="0"/>
              </a:rPr>
              <a:t>What is cyber bullying?</a:t>
            </a:r>
          </a:p>
          <a:p>
            <a:pPr marL="0" indent="0">
              <a:lnSpc>
                <a:spcPct val="120000"/>
              </a:lnSpc>
              <a:buNone/>
            </a:pPr>
            <a:r>
              <a:rPr lang="en-GB" sz="1600" dirty="0">
                <a:cs typeface="Arial" panose="020B0604020202020204" pitchFamily="34" charset="0"/>
              </a:rPr>
              <a:t>Unfortunately, with the majority of learning now being online, bullying can follow people wherever they go, via social networks, gaming and messaging.</a:t>
            </a:r>
            <a:endParaRPr lang="en-GB" sz="1600" dirty="0">
              <a:solidFill>
                <a:srgbClr val="FFC000"/>
              </a:solidFill>
              <a:cs typeface="Arial" panose="020B0604020202020204" pitchFamily="34" charset="0"/>
            </a:endParaRPr>
          </a:p>
          <a:p>
            <a:pPr marL="0" indent="0">
              <a:lnSpc>
                <a:spcPct val="120000"/>
              </a:lnSpc>
              <a:buNone/>
            </a:pPr>
            <a:r>
              <a:rPr lang="en-GB" sz="1600" b="1" dirty="0">
                <a:solidFill>
                  <a:srgbClr val="002060"/>
                </a:solidFill>
                <a:cs typeface="Arial" panose="020B0604020202020204" pitchFamily="34" charset="0"/>
              </a:rPr>
              <a:t>When should I report bullying to the police?</a:t>
            </a:r>
          </a:p>
          <a:p>
            <a:pPr marL="0" indent="0">
              <a:lnSpc>
                <a:spcPct val="120000"/>
              </a:lnSpc>
              <a:buNone/>
            </a:pPr>
            <a:r>
              <a:rPr lang="en-GB" sz="1600" dirty="0">
                <a:cs typeface="Arial" panose="020B0604020202020204" pitchFamily="34" charset="0"/>
              </a:rPr>
              <a:t>Many incidents of bullying are not actually crimes and can be dealt with by the school. It’s important to speak to an adult you trust if you believe bullying is happening so they can give support and help. </a:t>
            </a:r>
          </a:p>
          <a:p>
            <a:pPr marL="0" indent="0">
              <a:lnSpc>
                <a:spcPct val="120000"/>
              </a:lnSpc>
              <a:buNone/>
            </a:pPr>
            <a:r>
              <a:rPr lang="en-GB" sz="1600" dirty="0">
                <a:cs typeface="Arial" panose="020B0604020202020204" pitchFamily="34" charset="0"/>
              </a:rPr>
              <a:t>Police may become involved in incidents of bullying where there is any:</a:t>
            </a:r>
          </a:p>
          <a:p>
            <a:pPr>
              <a:lnSpc>
                <a:spcPct val="120000"/>
              </a:lnSpc>
              <a:spcBef>
                <a:spcPts val="0"/>
              </a:spcBef>
            </a:pPr>
            <a:r>
              <a:rPr lang="en-GB" sz="1600" dirty="0">
                <a:cs typeface="Arial" panose="020B0604020202020204" pitchFamily="34" charset="0"/>
              </a:rPr>
              <a:t>Violence</a:t>
            </a:r>
          </a:p>
          <a:p>
            <a:pPr>
              <a:lnSpc>
                <a:spcPct val="120000"/>
              </a:lnSpc>
              <a:spcBef>
                <a:spcPts val="0"/>
              </a:spcBef>
            </a:pPr>
            <a:r>
              <a:rPr lang="en-GB" sz="1600" dirty="0">
                <a:cs typeface="Arial" panose="020B0604020202020204" pitchFamily="34" charset="0"/>
              </a:rPr>
              <a:t>Theft</a:t>
            </a:r>
          </a:p>
          <a:p>
            <a:pPr>
              <a:lnSpc>
                <a:spcPct val="120000"/>
              </a:lnSpc>
              <a:spcBef>
                <a:spcPts val="0"/>
              </a:spcBef>
            </a:pPr>
            <a:r>
              <a:rPr lang="en-GB" sz="1600" dirty="0">
                <a:cs typeface="Arial" panose="020B0604020202020204" pitchFamily="34" charset="0"/>
              </a:rPr>
              <a:t>Harassment and intimidation over a period of time</a:t>
            </a:r>
          </a:p>
          <a:p>
            <a:pPr>
              <a:lnSpc>
                <a:spcPct val="120000"/>
              </a:lnSpc>
              <a:spcBef>
                <a:spcPts val="0"/>
              </a:spcBef>
            </a:pPr>
            <a:r>
              <a:rPr lang="en-GB" sz="1600" dirty="0">
                <a:cs typeface="Arial" panose="020B0604020202020204" pitchFamily="34" charset="0"/>
              </a:rPr>
              <a:t>Hate crimes or hate incidents</a:t>
            </a:r>
          </a:p>
          <a:p>
            <a:pPr marL="0" indent="0">
              <a:lnSpc>
                <a:spcPct val="120000"/>
              </a:lnSpc>
              <a:spcBef>
                <a:spcPts val="0"/>
              </a:spcBef>
              <a:buNone/>
            </a:pPr>
            <a:endParaRPr lang="en-GB" sz="1600" dirty="0">
              <a:cs typeface="Arial" panose="020B0604020202020204" pitchFamily="34" charset="0"/>
            </a:endParaRPr>
          </a:p>
          <a:p>
            <a:pPr marL="0" indent="0">
              <a:lnSpc>
                <a:spcPct val="120000"/>
              </a:lnSpc>
              <a:spcBef>
                <a:spcPts val="0"/>
              </a:spcBef>
              <a:buNone/>
            </a:pPr>
            <a:r>
              <a:rPr lang="en-GB" sz="1600" dirty="0">
                <a:cs typeface="Arial" panose="020B0604020202020204" pitchFamily="34" charset="0"/>
              </a:rPr>
              <a:t>If you are being bullied online you can block the person concerned and report them to the site/app. Make sure you take screenshots to show the school.</a:t>
            </a:r>
          </a:p>
        </p:txBody>
      </p:sp>
      <p:sp>
        <p:nvSpPr>
          <p:cNvPr id="4" name="TextBox 3">
            <a:extLst>
              <a:ext uri="{FF2B5EF4-FFF2-40B4-BE49-F238E27FC236}">
                <a16:creationId xmlns:a16="http://schemas.microsoft.com/office/drawing/2014/main" id="{CC785EAE-6E05-F040-9B1A-8ADB2C29C9FB}"/>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Cyberbullying</a:t>
            </a:r>
          </a:p>
        </p:txBody>
      </p:sp>
      <p:pic>
        <p:nvPicPr>
          <p:cNvPr id="5122" name="Picture 2">
            <a:extLst>
              <a:ext uri="{FF2B5EF4-FFF2-40B4-BE49-F238E27FC236}">
                <a16:creationId xmlns:a16="http://schemas.microsoft.com/office/drawing/2014/main" id="{72B250B2-6E7E-7E46-BDF1-FA656F3478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9550" y="1227263"/>
            <a:ext cx="2927119" cy="78985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EB548709-62BB-7E48-8978-22933D695930}"/>
              </a:ext>
            </a:extLst>
          </p:cNvPr>
          <p:cNvSpPr/>
          <p:nvPr/>
        </p:nvSpPr>
        <p:spPr>
          <a:xfrm>
            <a:off x="7829551" y="2185033"/>
            <a:ext cx="4000500" cy="584775"/>
          </a:xfrm>
          <a:prstGeom prst="rect">
            <a:avLst/>
          </a:prstGeom>
        </p:spPr>
        <p:txBody>
          <a:bodyPr wrap="square">
            <a:spAutoFit/>
          </a:bodyPr>
          <a:lstStyle/>
          <a:p>
            <a:r>
              <a:rPr lang="en-GB" sz="1600" dirty="0">
                <a:cs typeface="Arial" panose="020B0604020202020204" pitchFamily="34" charset="0"/>
              </a:rPr>
              <a:t>Further advice and support about bullying and cyber bullying.</a:t>
            </a:r>
          </a:p>
        </p:txBody>
      </p:sp>
      <p:sp>
        <p:nvSpPr>
          <p:cNvPr id="9" name="Rounded Rectangle 8">
            <a:hlinkClick r:id="rId3"/>
            <a:extLst>
              <a:ext uri="{FF2B5EF4-FFF2-40B4-BE49-F238E27FC236}">
                <a16:creationId xmlns:a16="http://schemas.microsoft.com/office/drawing/2014/main" id="{62AE6489-5D66-124B-AF4D-CBDA1C647E03}"/>
              </a:ext>
            </a:extLst>
          </p:cNvPr>
          <p:cNvSpPr/>
          <p:nvPr/>
        </p:nvSpPr>
        <p:spPr>
          <a:xfrm>
            <a:off x="9296399" y="2866118"/>
            <a:ext cx="2402379" cy="476246"/>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hlinkClick r:id="rId4"/>
              </a:rPr>
              <a:t>More information</a:t>
            </a:r>
            <a:endParaRPr lang="en-US" b="1" dirty="0"/>
          </a:p>
        </p:txBody>
      </p:sp>
      <p:sp>
        <p:nvSpPr>
          <p:cNvPr id="8" name="Rectangle 7">
            <a:extLst>
              <a:ext uri="{FF2B5EF4-FFF2-40B4-BE49-F238E27FC236}">
                <a16:creationId xmlns:a16="http://schemas.microsoft.com/office/drawing/2014/main" id="{4905FA39-460B-7E45-BC71-B59667AB92CC}"/>
              </a:ext>
            </a:extLst>
          </p:cNvPr>
          <p:cNvSpPr/>
          <p:nvPr/>
        </p:nvSpPr>
        <p:spPr>
          <a:xfrm>
            <a:off x="7829549" y="5215266"/>
            <a:ext cx="4000501" cy="338554"/>
          </a:xfrm>
          <a:prstGeom prst="rect">
            <a:avLst/>
          </a:prstGeom>
        </p:spPr>
        <p:txBody>
          <a:bodyPr wrap="square">
            <a:spAutoFit/>
          </a:bodyPr>
          <a:lstStyle/>
          <a:p>
            <a:r>
              <a:rPr lang="en-GB" sz="1600" dirty="0">
                <a:cs typeface="Arial" panose="020B0604020202020204" pitchFamily="34" charset="0"/>
              </a:rPr>
              <a:t>Information and advice about cyberbullying.</a:t>
            </a:r>
          </a:p>
        </p:txBody>
      </p:sp>
      <p:pic>
        <p:nvPicPr>
          <p:cNvPr id="5126" name="Picture 6" descr="Internet Matters - Own It - BBC">
            <a:extLst>
              <a:ext uri="{FF2B5EF4-FFF2-40B4-BE49-F238E27FC236}">
                <a16:creationId xmlns:a16="http://schemas.microsoft.com/office/drawing/2014/main" id="{B02B4A5F-9A63-A84F-B9DA-871D6F70B6C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4583" b="16153"/>
          <a:stretch/>
        </p:blipFill>
        <p:spPr bwMode="auto">
          <a:xfrm>
            <a:off x="7829550" y="3572430"/>
            <a:ext cx="3869228" cy="1507491"/>
          </a:xfrm>
          <a:prstGeom prst="rect">
            <a:avLst/>
          </a:prstGeom>
          <a:noFill/>
          <a:extLst>
            <a:ext uri="{909E8E84-426E-40DD-AFC4-6F175D3DCCD1}">
              <a14:hiddenFill xmlns:a14="http://schemas.microsoft.com/office/drawing/2010/main">
                <a:solidFill>
                  <a:srgbClr val="FFFFFF"/>
                </a:solidFill>
              </a14:hiddenFill>
            </a:ext>
          </a:extLst>
        </p:spPr>
      </p:pic>
      <p:sp>
        <p:nvSpPr>
          <p:cNvPr id="13" name="Rounded Rectangle 12">
            <a:hlinkClick r:id="rId6"/>
            <a:extLst>
              <a:ext uri="{FF2B5EF4-FFF2-40B4-BE49-F238E27FC236}">
                <a16:creationId xmlns:a16="http://schemas.microsoft.com/office/drawing/2014/main" id="{9A5D2E3C-3A70-514F-8C85-4F3DDE09BE9A}"/>
              </a:ext>
            </a:extLst>
          </p:cNvPr>
          <p:cNvSpPr/>
          <p:nvPr/>
        </p:nvSpPr>
        <p:spPr>
          <a:xfrm>
            <a:off x="9296398" y="5882543"/>
            <a:ext cx="2402379" cy="476246"/>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hlinkClick r:id="rId6"/>
              </a:rPr>
              <a:t>More information</a:t>
            </a:r>
            <a:endParaRPr lang="en-US" b="1" dirty="0"/>
          </a:p>
        </p:txBody>
      </p:sp>
    </p:spTree>
    <p:extLst>
      <p:ext uri="{BB962C8B-B14F-4D97-AF65-F5344CB8AC3E}">
        <p14:creationId xmlns:p14="http://schemas.microsoft.com/office/powerpoint/2010/main" val="4118594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8378" y="1072246"/>
            <a:ext cx="7015942" cy="4713412"/>
          </a:xfrm>
        </p:spPr>
        <p:txBody>
          <a:bodyPr>
            <a:normAutofit fontScale="70000" lnSpcReduction="20000"/>
          </a:bodyPr>
          <a:lstStyle/>
          <a:p>
            <a:pPr marL="0" indent="0">
              <a:spcBef>
                <a:spcPts val="600"/>
              </a:spcBef>
              <a:buNone/>
            </a:pPr>
            <a:endParaRPr lang="en-GB" sz="2300" dirty="0">
              <a:cs typeface="Arial" panose="020B0604020202020204" pitchFamily="34" charset="0"/>
            </a:endParaRPr>
          </a:p>
          <a:p>
            <a:pPr marL="0" indent="0">
              <a:spcBef>
                <a:spcPts val="600"/>
              </a:spcBef>
              <a:buNone/>
            </a:pPr>
            <a:r>
              <a:rPr lang="en-GB" sz="2300" b="1" dirty="0">
                <a:solidFill>
                  <a:schemeClr val="accent1"/>
                </a:solidFill>
                <a:cs typeface="Arial" panose="020B0604020202020204" pitchFamily="34" charset="0"/>
              </a:rPr>
              <a:t>What do I need to do to help stop the spread of COVID-19?</a:t>
            </a:r>
          </a:p>
          <a:p>
            <a:pPr marL="0" indent="0">
              <a:lnSpc>
                <a:spcPct val="140000"/>
              </a:lnSpc>
              <a:spcBef>
                <a:spcPts val="600"/>
              </a:spcBef>
              <a:buNone/>
            </a:pPr>
            <a:r>
              <a:rPr lang="en-GB" sz="2300" dirty="0">
                <a:cs typeface="Arial" panose="020B0604020202020204" pitchFamily="34" charset="0"/>
              </a:rPr>
              <a:t>We all have a responsibility to do our part in the fight against COVID-19. You can help by:</a:t>
            </a:r>
          </a:p>
          <a:p>
            <a:pPr marL="0" indent="0">
              <a:lnSpc>
                <a:spcPct val="140000"/>
              </a:lnSpc>
              <a:spcBef>
                <a:spcPts val="600"/>
              </a:spcBef>
              <a:buNone/>
            </a:pPr>
            <a:endParaRPr lang="en-GB" sz="2300" dirty="0">
              <a:cs typeface="Arial" panose="020B0604020202020204" pitchFamily="34" charset="0"/>
            </a:endParaRPr>
          </a:p>
          <a:p>
            <a:pPr lvl="1">
              <a:lnSpc>
                <a:spcPct val="140000"/>
              </a:lnSpc>
              <a:spcBef>
                <a:spcPts val="0"/>
              </a:spcBef>
              <a:tabLst>
                <a:tab pos="914400" algn="l"/>
              </a:tabLst>
            </a:pPr>
            <a:r>
              <a:rPr lang="en-GB" sz="2300" dirty="0">
                <a:cs typeface="Arial" panose="020B0604020202020204" pitchFamily="34" charset="0"/>
              </a:rPr>
              <a:t>always wearing a face covering when you are in shops (if you are 11yrs of age and over)</a:t>
            </a:r>
          </a:p>
          <a:p>
            <a:pPr lvl="1">
              <a:lnSpc>
                <a:spcPct val="140000"/>
              </a:lnSpc>
              <a:spcBef>
                <a:spcPts val="0"/>
              </a:spcBef>
              <a:tabLst>
                <a:tab pos="914400" algn="l"/>
              </a:tabLst>
            </a:pPr>
            <a:r>
              <a:rPr lang="en-GB" sz="2300" dirty="0">
                <a:cs typeface="Arial" panose="020B0604020202020204" pitchFamily="34" charset="0"/>
              </a:rPr>
              <a:t>staying at home as much as possible – you can leave your home to exercise locally </a:t>
            </a:r>
          </a:p>
          <a:p>
            <a:pPr lvl="1">
              <a:lnSpc>
                <a:spcPct val="140000"/>
              </a:lnSpc>
              <a:spcBef>
                <a:spcPts val="0"/>
              </a:spcBef>
              <a:tabLst>
                <a:tab pos="914400" algn="l"/>
              </a:tabLst>
            </a:pPr>
            <a:r>
              <a:rPr lang="en-GB" sz="2300" dirty="0">
                <a:cs typeface="Arial" panose="020B0604020202020204" pitchFamily="34" charset="0"/>
              </a:rPr>
              <a:t>limiting contact with other people you don't live with – when you are out exercising you can meet with people in your household’s support bubble or with a maximum of ONE other person from outside of your household. If you do this you should stay at least 2mtrs apart</a:t>
            </a:r>
          </a:p>
          <a:p>
            <a:pPr lvl="1">
              <a:lnSpc>
                <a:spcPct val="140000"/>
              </a:lnSpc>
              <a:spcBef>
                <a:spcPts val="0"/>
              </a:spcBef>
              <a:tabLst>
                <a:tab pos="914400" algn="l"/>
              </a:tabLst>
            </a:pPr>
            <a:r>
              <a:rPr lang="en-GB" sz="2300" dirty="0">
                <a:cs typeface="Arial" panose="020B0604020202020204" pitchFamily="34" charset="0"/>
              </a:rPr>
              <a:t>washing your hands regularly – if you can’t wash your hands make sure you use hand gel</a:t>
            </a:r>
          </a:p>
        </p:txBody>
      </p:sp>
      <p:sp>
        <p:nvSpPr>
          <p:cNvPr id="4" name="TextBox 3">
            <a:extLst>
              <a:ext uri="{FF2B5EF4-FFF2-40B4-BE49-F238E27FC236}">
                <a16:creationId xmlns:a16="http://schemas.microsoft.com/office/drawing/2014/main" id="{CFD60973-A8FE-F145-AAA5-75C31682759C}"/>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Covid-19</a:t>
            </a:r>
          </a:p>
        </p:txBody>
      </p:sp>
      <p:sp>
        <p:nvSpPr>
          <p:cNvPr id="7" name="Rectangle 6">
            <a:extLst>
              <a:ext uri="{FF2B5EF4-FFF2-40B4-BE49-F238E27FC236}">
                <a16:creationId xmlns:a16="http://schemas.microsoft.com/office/drawing/2014/main" id="{4BB4EBAF-322F-5C4A-BA9B-4FDA7C215A96}"/>
              </a:ext>
            </a:extLst>
          </p:cNvPr>
          <p:cNvSpPr/>
          <p:nvPr/>
        </p:nvSpPr>
        <p:spPr>
          <a:xfrm>
            <a:off x="441960" y="719181"/>
            <a:ext cx="3491345" cy="5981894"/>
          </a:xfrm>
          <a:prstGeom prst="rect">
            <a:avLst/>
          </a:prstGeom>
        </p:spPr>
        <p:txBody>
          <a:bodyPr wrap="square">
            <a:spAutoFit/>
          </a:bodyPr>
          <a:lstStyle/>
          <a:p>
            <a:pPr>
              <a:lnSpc>
                <a:spcPct val="120000"/>
              </a:lnSpc>
            </a:pPr>
            <a:r>
              <a:rPr lang="en-GB" sz="1600" dirty="0">
                <a:cs typeface="Arial" panose="020B0604020202020204" pitchFamily="34" charset="0"/>
              </a:rPr>
              <a:t>We know it's hard to understand what’s going on at the moment. Every daily routine you are used to has changed. </a:t>
            </a:r>
          </a:p>
          <a:p>
            <a:pPr>
              <a:lnSpc>
                <a:spcPct val="120000"/>
              </a:lnSpc>
            </a:pPr>
            <a:r>
              <a:rPr lang="en-GB" sz="1600" dirty="0">
                <a:cs typeface="Arial" panose="020B0604020202020204" pitchFamily="34" charset="0"/>
              </a:rPr>
              <a:t>School is now online, you can’t meet up with your friends and you can’t go out to parties, it’s tough, and you are perfectly entitled to feel that things aren’t fair. </a:t>
            </a:r>
          </a:p>
          <a:p>
            <a:pPr>
              <a:lnSpc>
                <a:spcPct val="120000"/>
              </a:lnSpc>
            </a:pPr>
            <a:endParaRPr lang="en-GB" sz="1600" dirty="0">
              <a:cs typeface="Arial" panose="020B0604020202020204" pitchFamily="34" charset="0"/>
            </a:endParaRPr>
          </a:p>
          <a:p>
            <a:pPr>
              <a:lnSpc>
                <a:spcPct val="120000"/>
              </a:lnSpc>
            </a:pPr>
            <a:r>
              <a:rPr lang="en-GB" sz="1600" dirty="0">
                <a:cs typeface="Arial" panose="020B0604020202020204" pitchFamily="34" charset="0"/>
              </a:rPr>
              <a:t>If you are struggling with anxiety, or feeling worried about the situation, it is so important you talk to your parents/guardians, teachers or someone you trust. </a:t>
            </a:r>
          </a:p>
          <a:p>
            <a:pPr>
              <a:lnSpc>
                <a:spcPct val="120000"/>
              </a:lnSpc>
            </a:pPr>
            <a:endParaRPr lang="en-GB" sz="1600" dirty="0">
              <a:cs typeface="Arial" panose="020B0604020202020204" pitchFamily="34" charset="0"/>
            </a:endParaRPr>
          </a:p>
          <a:p>
            <a:pPr>
              <a:lnSpc>
                <a:spcPct val="120000"/>
              </a:lnSpc>
            </a:pPr>
            <a:r>
              <a:rPr lang="en-GB" sz="1600" dirty="0">
                <a:cs typeface="Arial" panose="020B0604020202020204" pitchFamily="34" charset="0"/>
              </a:rPr>
              <a:t>You may want to contact Childline on 0800 1111 or speak to someone via the </a:t>
            </a:r>
            <a:r>
              <a:rPr lang="en-GB" sz="1600" dirty="0" err="1">
                <a:cs typeface="Arial" panose="020B0604020202020204" pitchFamily="34" charset="0"/>
              </a:rPr>
              <a:t>Kooth</a:t>
            </a:r>
            <a:r>
              <a:rPr lang="en-GB" sz="1600" dirty="0">
                <a:cs typeface="Arial" panose="020B0604020202020204" pitchFamily="34" charset="0"/>
              </a:rPr>
              <a:t> app.</a:t>
            </a:r>
          </a:p>
          <a:p>
            <a:pPr>
              <a:lnSpc>
                <a:spcPct val="120000"/>
              </a:lnSpc>
            </a:pPr>
            <a:endParaRPr lang="en-GB" sz="1600" dirty="0">
              <a:cs typeface="Arial" panose="020B0604020202020204" pitchFamily="34" charset="0"/>
            </a:endParaRPr>
          </a:p>
          <a:p>
            <a:pPr>
              <a:lnSpc>
                <a:spcPct val="120000"/>
              </a:lnSpc>
            </a:pPr>
            <a:r>
              <a:rPr lang="en-GB" sz="1600" b="1" dirty="0">
                <a:cs typeface="Arial" panose="020B0604020202020204" pitchFamily="34" charset="0"/>
              </a:rPr>
              <a:t>Don’t keep it to yourself. </a:t>
            </a:r>
          </a:p>
        </p:txBody>
      </p:sp>
      <p:sp>
        <p:nvSpPr>
          <p:cNvPr id="8" name="Rounded Rectangle 7">
            <a:hlinkClick r:id="rId2"/>
            <a:extLst>
              <a:ext uri="{FF2B5EF4-FFF2-40B4-BE49-F238E27FC236}">
                <a16:creationId xmlns:a16="http://schemas.microsoft.com/office/drawing/2014/main" id="{F8E15178-90A6-5D4A-82E2-B93920DA8DE5}"/>
              </a:ext>
            </a:extLst>
          </p:cNvPr>
          <p:cNvSpPr/>
          <p:nvPr/>
        </p:nvSpPr>
        <p:spPr>
          <a:xfrm>
            <a:off x="9347661" y="5929363"/>
            <a:ext cx="2402379" cy="476246"/>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hlinkClick r:id="rId3"/>
              </a:rPr>
              <a:t>More information</a:t>
            </a:r>
            <a:endParaRPr lang="en-US" b="1" dirty="0"/>
          </a:p>
        </p:txBody>
      </p:sp>
    </p:spTree>
    <p:extLst>
      <p:ext uri="{BB962C8B-B14F-4D97-AF65-F5344CB8AC3E}">
        <p14:creationId xmlns:p14="http://schemas.microsoft.com/office/powerpoint/2010/main" val="20091791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404</TotalTime>
  <Words>1044</Words>
  <Application>Microsoft Office PowerPoint</Application>
  <PresentationFormat>Widescreen</PresentationFormat>
  <Paragraphs>69</Paragraphs>
  <Slides>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Dorset Police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Morton, Jessica</dc:creator>
  <cp:lastModifiedBy>Simon Northover</cp:lastModifiedBy>
  <cp:revision>37</cp:revision>
  <dcterms:created xsi:type="dcterms:W3CDTF">2021-02-01T08:16:38Z</dcterms:created>
  <dcterms:modified xsi:type="dcterms:W3CDTF">2021-02-09T08:26:50Z</dcterms:modified>
</cp:coreProperties>
</file>